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</p:sldMasterIdLst>
  <p:notesMasterIdLst>
    <p:notesMasterId r:id="rId16"/>
  </p:notesMasterIdLst>
  <p:sldIdLst>
    <p:sldId id="256" r:id="rId6"/>
    <p:sldId id="912" r:id="rId7"/>
    <p:sldId id="696" r:id="rId8"/>
    <p:sldId id="933" r:id="rId9"/>
    <p:sldId id="914" r:id="rId10"/>
    <p:sldId id="768" r:id="rId11"/>
    <p:sldId id="915" r:id="rId12"/>
    <p:sldId id="934" r:id="rId13"/>
    <p:sldId id="935" r:id="rId14"/>
    <p:sldId id="7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551C1-3B37-602D-5185-99FCD670DF79}" name="Baroud, Hiba" initials="BH" userId="S::hiba.baroud@vanderbilt.edu::8933fbe1-bdde-47d5-8a33-47f4b31038d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D" initials="AD" lastIdx="13" clrIdx="0"/>
  <p:cmAuthor id="2" name="Pettet, Geoffrey Andrew" initials="PA" lastIdx="5" clrIdx="1">
    <p:extLst>
      <p:ext uri="{19B8F6BF-5375-455C-9EA6-DF929625EA0E}">
        <p15:presenceInfo xmlns:p15="http://schemas.microsoft.com/office/powerpoint/2012/main" userId="S::geoffrey.a.pettet@vanderbilt.edu::e8dd8065-4b2e-4815-ac15-9aa0f928a0b5" providerId="AD"/>
      </p:ext>
    </p:extLst>
  </p:cmAuthor>
  <p:cmAuthor id="3" name="Guest User" initials="GU" lastIdx="3" clrIdx="2">
    <p:extLst>
      <p:ext uri="{19B8F6BF-5375-455C-9EA6-DF929625EA0E}">
        <p15:presenceInfo xmlns:p15="http://schemas.microsoft.com/office/powerpoint/2012/main" userId="S::urn:spo:anon#236c494cd13a287939b26ac635497649a0f74e5134cc6292a8d9aef9f9e99604::" providerId="AD"/>
      </p:ext>
    </p:extLst>
  </p:cmAuthor>
  <p:cmAuthor id="4" name="Dubey, Abhishek" initials="DA" lastIdx="19" clrIdx="3">
    <p:extLst>
      <p:ext uri="{19B8F6BF-5375-455C-9EA6-DF929625EA0E}">
        <p15:presenceInfo xmlns:p15="http://schemas.microsoft.com/office/powerpoint/2012/main" userId="S::abhishek.dubey@vanderbilt.edu::fcebbf37-2e6b-4aaa-bd32-5ba1b6c49bdb" providerId="AD"/>
      </p:ext>
    </p:extLst>
  </p:cmAuthor>
  <p:cmAuthor id="5" name="Pettet, Geoffrey Andrew" initials="PGA" lastIdx="2" clrIdx="4">
    <p:extLst>
      <p:ext uri="{19B8F6BF-5375-455C-9EA6-DF929625EA0E}">
        <p15:presenceInfo xmlns:p15="http://schemas.microsoft.com/office/powerpoint/2012/main" userId="Pettet, Geoffrey Andrew" providerId="None"/>
      </p:ext>
    </p:extLst>
  </p:cmAuthor>
  <p:cmAuthor id="6" name="Vazirizade, Sayyed Mohsen - (smvazirizade)" initials="VSM-(" lastIdx="2" clrIdx="5">
    <p:extLst>
      <p:ext uri="{19B8F6BF-5375-455C-9EA6-DF929625EA0E}">
        <p15:presenceInfo xmlns:p15="http://schemas.microsoft.com/office/powerpoint/2012/main" userId="S::smvazirizade@email.arizona.edu::77ac1a34-a032-4f0c-85b3-01bc05aeb8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99DF5-1CC2-E84A-AE5C-784A59A354D0}" v="2" dt="2021-03-31T18:45:55.792"/>
    <p1510:client id="{8AAC7598-D76A-4180-825F-06FD8B58107E}" v="1" dt="2022-04-13T23:06:56.307"/>
    <p1510:client id="{C14F8C79-C900-4448-A087-46CE331D01F5}" v="3" dt="2022-04-27T23:36:43.17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1"/>
    <p:restoredTop sz="76852" autoAdjust="0"/>
  </p:normalViewPr>
  <p:slideViewPr>
    <p:cSldViewPr snapToGrid="0">
      <p:cViewPr varScale="1">
        <p:scale>
          <a:sx n="123" d="100"/>
          <a:sy n="123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chu, Basat" userId="S::basat.gorchu@vanderbilt.edu::e2060704-6e27-45b8-bc6d-b25891d2e8ee" providerId="AD" clId="Web-{8AAC7598-D76A-4180-825F-06FD8B58107E}"/>
    <pc:docChg chg="delSld">
      <pc:chgData name="Gorchu, Basat" userId="S::basat.gorchu@vanderbilt.edu::e2060704-6e27-45b8-bc6d-b25891d2e8ee" providerId="AD" clId="Web-{8AAC7598-D76A-4180-825F-06FD8B58107E}" dt="2022-04-13T23:06:56.307" v="0"/>
      <pc:docMkLst>
        <pc:docMk/>
      </pc:docMkLst>
      <pc:sldChg chg="del">
        <pc:chgData name="Gorchu, Basat" userId="S::basat.gorchu@vanderbilt.edu::e2060704-6e27-45b8-bc6d-b25891d2e8ee" providerId="AD" clId="Web-{8AAC7598-D76A-4180-825F-06FD8B58107E}" dt="2022-04-13T23:06:56.307" v="0"/>
        <pc:sldMkLst>
          <pc:docMk/>
          <pc:sldMk cId="2484042704" sldId="260"/>
        </pc:sldMkLst>
      </pc:sldChg>
    </pc:docChg>
  </pc:docChgLst>
  <pc:docChgLst>
    <pc:chgData name="Lambert, Leo B" userId="S::leo.b.lambert@vanderbilt.edu::ccc0514f-5ff9-4403-9241-a3f7e20b906f" providerId="AD" clId="Web-{C14F8C79-C900-4448-A087-46CE331D01F5}"/>
    <pc:docChg chg="addSld delSld">
      <pc:chgData name="Lambert, Leo B" userId="S::leo.b.lambert@vanderbilt.edu::ccc0514f-5ff9-4403-9241-a3f7e20b906f" providerId="AD" clId="Web-{C14F8C79-C900-4448-A087-46CE331D01F5}" dt="2022-04-27T23:36:41.562" v="1"/>
      <pc:docMkLst>
        <pc:docMk/>
      </pc:docMkLst>
      <pc:sldChg chg="add del">
        <pc:chgData name="Lambert, Leo B" userId="S::leo.b.lambert@vanderbilt.edu::ccc0514f-5ff9-4403-9241-a3f7e20b906f" providerId="AD" clId="Web-{C14F8C79-C900-4448-A087-46CE331D01F5}" dt="2022-04-27T23:36:41.562" v="1"/>
        <pc:sldMkLst>
          <pc:docMk/>
          <pc:sldMk cId="1166185674" sldId="7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CB36E-6062-431D-B904-E2C6750BF802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C068-5693-4512-8054-E2191886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0C068-5693-4512-8054-E21918860D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0C068-5693-4512-8054-E21918860D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0C068-5693-4512-8054-E21918860D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2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C3D62B-C1E9-3E4D-BD97-D5773F62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E694-5112-F54B-B82F-F128BD1E6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CB5AE-481E-FC4B-9109-E559581E1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985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6D6A9-AB01-BC42-9D18-CBA32EE4B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6BFCA-29EE-A741-B8F0-860617A93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08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5">
            <a:extLst>
              <a:ext uri="{FF2B5EF4-FFF2-40B4-BE49-F238E27FC236}">
                <a16:creationId xmlns:a16="http://schemas.microsoft.com/office/drawing/2014/main" id="{5980E139-6820-4D4E-8A33-78F8A7E726E8}"/>
              </a:ext>
            </a:extLst>
          </p:cNvPr>
          <p:cNvSpPr txBox="1">
            <a:spLocks/>
          </p:cNvSpPr>
          <p:nvPr/>
        </p:nvSpPr>
        <p:spPr>
          <a:xfrm>
            <a:off x="8854441" y="6478606"/>
            <a:ext cx="2813028" cy="250008"/>
          </a:xfrm>
          <a:prstGeom prst="rect">
            <a:avLst/>
          </a:prstGeom>
        </p:spPr>
        <p:txBody>
          <a:bodyPr vert="horz" wrap="square" lIns="0" tIns="3750" rIns="0" bIns="0" rtlCol="0">
            <a:spAutoFit/>
          </a:bodyPr>
          <a:lstStyle>
            <a:defPPr>
              <a:defRPr lang="en-US"/>
            </a:defPPr>
            <a:lvl1pPr marL="0" algn="l" defTabSz="450068" rtl="0" eaLnBrk="1" latinLnBrk="0" hangingPunct="1">
              <a:defRPr sz="591" b="0" i="0" kern="1200">
                <a:solidFill>
                  <a:srgbClr val="203467"/>
                </a:solidFill>
                <a:latin typeface="Lucida Grande"/>
                <a:ea typeface="+mn-ea"/>
                <a:cs typeface="Lucida Grande"/>
              </a:defRPr>
            </a:lvl1pPr>
            <a:lvl2pPr marL="225034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068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102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135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5169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0203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5237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0271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500">
              <a:spcBef>
                <a:spcPts val="30"/>
              </a:spcBef>
            </a:pPr>
            <a:r>
              <a:rPr lang="en-GB" sz="800" spc="-2">
                <a:solidFill>
                  <a:schemeClr val="accent1"/>
                </a:solidFill>
                <a:latin typeface="Lucida Sans Regular"/>
              </a:rPr>
              <a:t>Copyright </a:t>
            </a:r>
            <a:r>
              <a:rPr lang="en-GB" sz="800">
                <a:solidFill>
                  <a:schemeClr val="accent1"/>
                </a:solidFill>
                <a:latin typeface="Lucida Sans Regular"/>
              </a:rPr>
              <a:t>©2018 OMNETRIC. All </a:t>
            </a:r>
            <a:r>
              <a:rPr lang="en-GB" sz="800" spc="-2">
                <a:solidFill>
                  <a:schemeClr val="accent1"/>
                </a:solidFill>
                <a:latin typeface="Lucida Sans Regular"/>
              </a:rPr>
              <a:t>rights reserved.  </a:t>
            </a:r>
            <a:r>
              <a:rPr lang="en-GB" sz="800">
                <a:solidFill>
                  <a:schemeClr val="accent1"/>
                </a:solidFill>
                <a:latin typeface="Lucida Sans Regular"/>
              </a:rPr>
              <a:t>OMNETRIC </a:t>
            </a:r>
            <a:r>
              <a:rPr lang="en-GB" sz="800" spc="-5">
                <a:solidFill>
                  <a:schemeClr val="accent1"/>
                </a:solidFill>
                <a:latin typeface="Lucida Sans Regular"/>
              </a:rPr>
              <a:t>Group </a:t>
            </a:r>
            <a:r>
              <a:rPr lang="en-GB" sz="800" spc="-2">
                <a:solidFill>
                  <a:schemeClr val="accent1"/>
                </a:solidFill>
                <a:latin typeface="Lucida Sans Regular"/>
              </a:rPr>
              <a:t>Unrestricted Information.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BBC30-63A4-7D40-8512-8B67951300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066613" y="1713053"/>
            <a:ext cx="10322112" cy="427105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>
              <a:buFont typeface="Wingdings 3" panose="05040102010807070707" pitchFamily="18" charset="2"/>
              <a:buChar char=""/>
              <a:defRPr sz="1600">
                <a:solidFill>
                  <a:srgbClr val="002F6B"/>
                </a:solidFill>
              </a:defRPr>
            </a:lvl1pPr>
            <a:lvl2pPr marL="798513" indent="-342900">
              <a:lnSpc>
                <a:spcPts val="2000"/>
              </a:lnSpc>
              <a:buFont typeface="Wingdings" panose="05000000000000000000" pitchFamily="2" charset="2"/>
              <a:buChar char="§"/>
              <a:defRPr sz="1600">
                <a:solidFill>
                  <a:srgbClr val="002F6B"/>
                </a:solidFill>
              </a:defRPr>
            </a:lvl2pPr>
            <a:lvl3pPr marL="1087438" indent="-292100">
              <a:lnSpc>
                <a:spcPts val="2000"/>
              </a:lnSpc>
              <a:buFont typeface="Wingdings 3" panose="05040102010807070707" pitchFamily="18" charset="2"/>
              <a:buChar char=""/>
              <a:defRPr sz="1600">
                <a:solidFill>
                  <a:srgbClr val="002F6B"/>
                </a:solidFill>
              </a:defRPr>
            </a:lvl3pPr>
            <a:lvl4pPr marL="1377950" indent="-228600">
              <a:lnSpc>
                <a:spcPts val="2000"/>
              </a:lnSpc>
              <a:defRPr sz="1600">
                <a:solidFill>
                  <a:srgbClr val="002F6B"/>
                </a:solidFill>
              </a:defRPr>
            </a:lvl4pPr>
          </a:lstStyle>
          <a:p>
            <a:pPr lvl="0"/>
            <a:r>
              <a:rPr lang="en-US"/>
              <a:t>Click to add content/bullets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063625" y="1146175"/>
            <a:ext cx="10325100" cy="531813"/>
          </a:xfrm>
        </p:spPr>
        <p:txBody>
          <a:bodyPr/>
          <a:lstStyle>
            <a:lvl1pPr marL="0" indent="0">
              <a:buNone/>
              <a:defRPr b="1">
                <a:solidFill>
                  <a:srgbClr val="002F6B"/>
                </a:solidFill>
              </a:defRPr>
            </a:lvl1pPr>
          </a:lstStyle>
          <a:p>
            <a:pPr lvl="0"/>
            <a:r>
              <a:rPr lang="en-US" noProof="0"/>
              <a:t>Click to add subtitle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E189C-08AC-CD41-A3C0-56E33B39E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824" y="209185"/>
            <a:ext cx="1636777" cy="365760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7D8E420F-B713-294A-B4C8-38EC38459CA2}"/>
              </a:ext>
            </a:extLst>
          </p:cNvPr>
          <p:cNvSpPr/>
          <p:nvPr/>
        </p:nvSpPr>
        <p:spPr>
          <a:xfrm>
            <a:off x="-11576" y="-12749"/>
            <a:ext cx="9818575" cy="1005840"/>
          </a:xfrm>
          <a:custGeom>
            <a:avLst/>
            <a:gdLst/>
            <a:ahLst/>
            <a:cxnLst/>
            <a:rect l="l" t="t" r="r" b="b"/>
            <a:pathLst>
              <a:path w="18170525" h="1882139">
                <a:moveTo>
                  <a:pt x="18170165" y="0"/>
                </a:moveTo>
                <a:lnTo>
                  <a:pt x="0" y="0"/>
                </a:lnTo>
                <a:lnTo>
                  <a:pt x="0" y="1881872"/>
                </a:lnTo>
                <a:lnTo>
                  <a:pt x="16996987" y="1881872"/>
                </a:lnTo>
                <a:lnTo>
                  <a:pt x="18170165" y="0"/>
                </a:lnTo>
                <a:close/>
              </a:path>
            </a:pathLst>
          </a:custGeom>
          <a:solidFill>
            <a:srgbClr val="203467"/>
          </a:solidFill>
          <a:ln>
            <a:noFill/>
          </a:ln>
        </p:spPr>
        <p:txBody>
          <a:bodyPr wrap="square" lIns="0" tIns="0" rIns="0" bIns="0" rtlCol="0"/>
          <a:lstStyle/>
          <a:p>
            <a:endParaRPr sz="4000">
              <a:latin typeface="Lucida Sans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CFBA78-ED16-494F-8FEA-73EB5DF695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07" y="274965"/>
            <a:ext cx="1636777" cy="365760"/>
          </a:xfrm>
          <a:prstGeom prst="rect">
            <a:avLst/>
          </a:prstGeom>
        </p:spPr>
      </p:pic>
      <p:sp>
        <p:nvSpPr>
          <p:cNvPr id="17" name="Titel 10">
            <a:extLst>
              <a:ext uri="{FF2B5EF4-FFF2-40B4-BE49-F238E27FC236}">
                <a16:creationId xmlns:a16="http://schemas.microsoft.com/office/drawing/2014/main" id="{822B7DB4-085F-CA4B-8756-23376A6A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113" y="626"/>
            <a:ext cx="8521358" cy="976311"/>
          </a:xfrm>
        </p:spPr>
        <p:txBody>
          <a:bodyPr bIns="91440" anchor="b" anchorCtr="0"/>
          <a:lstStyle>
            <a:lvl1pPr>
              <a:defRPr sz="3200"/>
            </a:lvl1pPr>
          </a:lstStyle>
          <a:p>
            <a:r>
              <a:rPr lang="en-US" noProof="0"/>
              <a:t>Title</a:t>
            </a:r>
          </a:p>
        </p:txBody>
      </p:sp>
      <p:grpSp>
        <p:nvGrpSpPr>
          <p:cNvPr id="18" name="Group 33"/>
          <p:cNvGrpSpPr>
            <a:grpSpLocks noChangeAspect="1"/>
          </p:cNvGrpSpPr>
          <p:nvPr/>
        </p:nvGrpSpPr>
        <p:grpSpPr bwMode="gray">
          <a:xfrm>
            <a:off x="9796781" y="13829"/>
            <a:ext cx="1985141" cy="885030"/>
            <a:chOff x="6019" y="204"/>
            <a:chExt cx="1360" cy="576"/>
          </a:xfrm>
        </p:grpSpPr>
        <p:sp>
          <p:nvSpPr>
            <p:cNvPr id="19" name="AutoShape 32"/>
            <p:cNvSpPr>
              <a:spLocks noChangeAspect="1" noChangeArrowheads="1" noTextEdit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5" name="Freeform 39"/>
            <p:cNvSpPr>
              <a:spLocks/>
            </p:cNvSpPr>
            <p:nvPr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6" name="Freeform 40"/>
            <p:cNvSpPr>
              <a:spLocks/>
            </p:cNvSpPr>
            <p:nvPr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8" name="Freeform 42"/>
            <p:cNvSpPr>
              <a:spLocks/>
            </p:cNvSpPr>
            <p:nvPr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9" name="Freeform 43"/>
            <p:cNvSpPr>
              <a:spLocks/>
            </p:cNvSpPr>
            <p:nvPr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0" name="Freeform 44"/>
            <p:cNvSpPr>
              <a:spLocks/>
            </p:cNvSpPr>
            <p:nvPr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1" name="Freeform 45"/>
            <p:cNvSpPr>
              <a:spLocks/>
            </p:cNvSpPr>
            <p:nvPr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5" name="Freeform 49"/>
            <p:cNvSpPr>
              <a:spLocks/>
            </p:cNvSpPr>
            <p:nvPr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6" name="Freeform 50"/>
            <p:cNvSpPr>
              <a:spLocks/>
            </p:cNvSpPr>
            <p:nvPr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3" name="Freeform 57"/>
            <p:cNvSpPr>
              <a:spLocks/>
            </p:cNvSpPr>
            <p:nvPr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4" name="Freeform 58"/>
            <p:cNvSpPr>
              <a:spLocks/>
            </p:cNvSpPr>
            <p:nvPr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5" name="Freeform 59"/>
            <p:cNvSpPr>
              <a:spLocks/>
            </p:cNvSpPr>
            <p:nvPr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63311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75E9-42CB-4975-8622-C3C3C39CF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D84D5-C230-4E0E-BCE4-A26921E92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8534A-AA4C-4D77-9446-38C6ABCD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9B6BD-1329-4245-9008-0A7A7C9D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E5E5D-8A70-4EEF-8C9B-F2530B7D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6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E2C8-6AD5-49DA-A790-F2D56E87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D62C-0AF8-4CAE-9A49-252AD55F7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95154-2CA6-46A5-B26C-9D18E6B7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ED969-6792-4F9F-A619-2AA35773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6DCF-B200-426B-9C01-38509E4C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5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30B0-9F45-45BE-B780-DF1F3B44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03E3A-821E-4ADC-9A8A-E40BDEE6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1999-4068-46E2-A1B6-0A04BE9A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DE562-9AB2-4FC2-BD09-B4ED7719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30AFA-C3F8-4EB3-907D-2428457E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30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02591-0700-4351-A9DA-B92CB4FF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7505-3C58-4542-9B72-BF3E185F8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6737D-8C94-408C-9E53-C75E0345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2585A-9DE4-4996-BA3F-80A327CAA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B2058-0326-4C36-8F89-C125CBF0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498E6-57C2-48FD-A696-639F0CDC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95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5DAF-BD5C-4C2E-957E-D7131F36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9B4D1-F4B5-4C62-BBBF-83486547A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BCD51-88D2-44AD-9803-E0567C056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06188-5F66-4C5A-9347-A3ED6575E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88EBE-C9E5-4E2C-A5C9-DD6D21F5F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801F6-1C58-4E32-98A5-659A871C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45CAF-7D37-43E9-B0A6-5E6C1938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687BD-C112-4A2A-B3E3-0B2389A3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97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CE5F-E062-4DB0-86DB-B5CD6867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BC19F-EE60-493D-9DD8-ECD8E9A7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EA2DF-7F9C-48FF-9582-1DD0EB92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A02BC-6872-4607-AA13-FD73BBFE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65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60711-1E9E-43A3-9582-81DC4A72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78E93-3731-4064-916B-0D9C31AB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09385-0229-4397-8045-EFC341F8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26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7F13-1973-4E5B-B806-A872B3712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27145-6C0E-4A76-96E0-D26D39CC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3AEB-B38D-4E70-AA32-D73E8BE4F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A6845-DCEB-4B7B-9360-416C5F9D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A5BBB-97A6-4F05-B31B-FD2A7958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66FC4-C8BC-46CF-97DF-1AF3710B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61E2-8238-134D-B423-D01E8631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1A50-3A37-6B42-ACB6-501D9335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7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0E49-76F2-4FC4-8AA6-147E2F8E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3E5A65-A67E-4A90-B1C1-5C65C0B2C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4922A-A274-47FF-9C5B-9D071E17D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468C9-D670-488D-8CDD-9281FF2E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4CE4F-8B57-471B-849F-70FCA4C3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796CB-595E-4C0A-8723-DBFAEF94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2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52BC-6A57-4D9B-94EB-21654DF6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EA312-6854-4B35-B26B-40923E1D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0E4C-7B60-4DFC-ABFF-B5481966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4BD7-E2BC-4ADA-ADA9-F380ABFE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58E0-B437-454E-975F-9591727B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A6B22-F08C-4018-B48B-FF17A8D02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76F7A-97F4-4255-9975-1504F5E90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C87FA-422D-4332-950F-0485DE33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5B0E2-329E-4605-81EF-4EB0BB91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7F409-AF6A-4DB3-80B1-BB0001C1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D966-6FA7-014B-B381-B9BF6F1B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5CEF-0FDE-6B46-B013-43F700FEE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4C1D-2CB5-774B-AEA3-CCF69A3E3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91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7A26-C138-344C-9933-7D54220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05A27-FBA6-8543-A7EB-882DF615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400E2-BE04-AB42-AD42-1647F36D2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70CD1-70FD-9E4C-B382-B21C648DB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3F440-7397-C34E-BCEE-E4956933A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06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24F3-768B-9F43-922D-5E7188BF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0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72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C990-2CFF-7843-BAF0-DFE926F8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2AB6-7A6F-FE4A-978F-EAED8DB0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031D-C70C-8B4C-9152-D40A79D4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96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9563-1F17-BE4B-8CCE-15DC5040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96EFD-CD8D-404F-BD45-DE9302D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6C584-2EE3-D247-9EA5-03129210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73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725A-BC01-D44D-8390-97016A0B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CA36C-6C2B-7540-B863-ED47BFD27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988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A4A8A-5FFC-0243-98E2-F2A01006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63284"/>
            <a:ext cx="1098167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DE14C-6A12-2649-86E0-1AE33003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921053"/>
            <a:ext cx="10981679" cy="526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ISIS_PPT_P1_r2.pdf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91262" r="51262" b="-259"/>
          <a:stretch/>
        </p:blipFill>
        <p:spPr>
          <a:xfrm>
            <a:off x="-35511" y="6362122"/>
            <a:ext cx="4492101" cy="616998"/>
          </a:xfrm>
          <a:prstGeom prst="rect">
            <a:avLst/>
          </a:prstGeom>
        </p:spPr>
      </p:pic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2" t="91003" r="3997" b="3015"/>
          <a:stretch/>
        </p:blipFill>
        <p:spPr>
          <a:xfrm>
            <a:off x="9818703" y="6362122"/>
            <a:ext cx="2281561" cy="4102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790113"/>
            <a:ext cx="12192000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284975"/>
            <a:ext cx="12192000" cy="0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6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kern="1200">
          <a:solidFill>
            <a:schemeClr val="tx1"/>
          </a:solidFill>
          <a:latin typeface="Avenir Nex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A925-A826-4224-BE5F-F1413935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F3C70-FAD1-4F46-A898-99B6F9B00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91B1-3452-488D-99BC-09900A84D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BF316-8B97-4AE9-914C-0509FB8DD9C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7DDC-EC8F-482D-BDC0-E35CF9F8A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F699B-FBDC-4CA8-AF79-70EE663E5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00449-1A85-44D2-9EC8-14C9ACB68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hiba.baroud@Vanderbilt.edu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bhishek.dubey@Vanderbilt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statresp.a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7504" TargetMode="External"/><Relationship Id="rId2" Type="http://schemas.openxmlformats.org/officeDocument/2006/relationships/hyperlink" Target="https://arxiv.org/abs/2011.054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6.042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1E52-D958-4508-84F2-79D458FDB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384" y="727412"/>
            <a:ext cx="10262461" cy="2387600"/>
          </a:xfrm>
        </p:spPr>
        <p:txBody>
          <a:bodyPr>
            <a:noAutofit/>
          </a:bodyPr>
          <a:lstStyle/>
          <a:p>
            <a:r>
              <a:rPr lang="en-US" sz="4800" dirty="0"/>
              <a:t>CRASH Predictive Analytics: </a:t>
            </a:r>
            <a:br>
              <a:rPr lang="en-US" sz="4800" dirty="0"/>
            </a:br>
            <a:r>
              <a:rPr lang="en-US" sz="4800" dirty="0"/>
              <a:t>Using Machine Learning to Improve Highway Safety 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F4788-8B1F-4B05-97A6-73B3FD585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775" y="4680965"/>
            <a:ext cx="11009964" cy="13860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Vanderbilt University</a:t>
            </a:r>
          </a:p>
          <a:p>
            <a:r>
              <a:rPr lang="en-US" sz="1900" b="1" u="sng" dirty="0"/>
              <a:t>In Collaboration with Said El Said, John Hall, Ray and Brad Freeze and Others at Tennessee Department of Transportation</a:t>
            </a:r>
          </a:p>
          <a:p>
            <a:endParaRPr lang="en-US" sz="1900" b="1" u="sng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F4E3C-8FAB-4148-8B56-7689649E98C1}"/>
              </a:ext>
            </a:extLst>
          </p:cNvPr>
          <p:cNvSpPr/>
          <p:nvPr/>
        </p:nvSpPr>
        <p:spPr>
          <a:xfrm>
            <a:off x="2857137" y="3373903"/>
            <a:ext cx="840726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Sayyed Mohsen Vazirizade, Geoffrey</a:t>
            </a:r>
            <a:r>
              <a:rPr lang="en-US" sz="2400" dirty="0">
                <a:solidFill>
                  <a:schemeClr val="bg1"/>
                </a:solidFill>
              </a:rPr>
              <a:t> Pettet, Ayan Mukhopadyay,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03FBF-E842-864D-BD30-0C1ED020BE04}"/>
              </a:ext>
            </a:extLst>
          </p:cNvPr>
          <p:cNvSpPr/>
          <p:nvPr/>
        </p:nvSpPr>
        <p:spPr>
          <a:xfrm>
            <a:off x="2325493" y="4094459"/>
            <a:ext cx="91382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PIs: Hiba </a:t>
            </a:r>
            <a:r>
              <a:rPr lang="en-US" sz="2400" dirty="0" err="1">
                <a:solidFill>
                  <a:schemeClr val="bg1"/>
                </a:solidFill>
              </a:rPr>
              <a:t>Baroud</a:t>
            </a:r>
            <a:r>
              <a:rPr lang="en-US" sz="2400" dirty="0">
                <a:solidFill>
                  <a:schemeClr val="bg1"/>
                </a:solidFill>
              </a:rPr>
              <a:t>, Abhishek Dubey</a:t>
            </a:r>
          </a:p>
        </p:txBody>
      </p:sp>
    </p:spTree>
    <p:extLst>
      <p:ext uri="{BB962C8B-B14F-4D97-AF65-F5344CB8AC3E}">
        <p14:creationId xmlns:p14="http://schemas.microsoft.com/office/powerpoint/2010/main" val="33199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7E13-EF19-0F42-9B2E-6EDA91CE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 dirty="0"/>
              <a:t>Followup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85E1E-C986-054A-B780-893AFB69B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0"/>
          <a:stretch/>
        </p:blipFill>
        <p:spPr>
          <a:xfrm>
            <a:off x="4796028" y="269078"/>
            <a:ext cx="7395972" cy="65729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8215CA-879F-4CA8-B52B-48B7896E5230}"/>
              </a:ext>
            </a:extLst>
          </p:cNvPr>
          <p:cNvSpPr/>
          <p:nvPr/>
        </p:nvSpPr>
        <p:spPr>
          <a:xfrm>
            <a:off x="685637" y="2305869"/>
            <a:ext cx="19649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statresp.ai</a:t>
            </a:r>
            <a:r>
              <a:rPr lang="en-US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C7353-1ABD-4BAE-8588-85516AA5B0F6}"/>
              </a:ext>
            </a:extLst>
          </p:cNvPr>
          <p:cNvSpPr txBox="1"/>
          <p:nvPr/>
        </p:nvSpPr>
        <p:spPr>
          <a:xfrm>
            <a:off x="160020" y="3162299"/>
            <a:ext cx="431596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Full Papers, Data Dashboards and  Presentations are available on the site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hiba.baroud@Vanderbilt.edu</a:t>
            </a:r>
            <a:r>
              <a:rPr lang="en-US" dirty="0"/>
              <a:t> or  </a:t>
            </a:r>
            <a:r>
              <a:rPr lang="en-US" dirty="0">
                <a:hlinkClick r:id="rId4"/>
              </a:rPr>
              <a:t>abhishek.dubey@Vanderbilt.edu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 you to </a:t>
            </a:r>
          </a:p>
          <a:p>
            <a:endParaRPr lang="en-US" dirty="0"/>
          </a:p>
          <a:p>
            <a:r>
              <a:rPr lang="en-US" dirty="0"/>
              <a:t>Said El Said, John Hall, Ray and Brad Freeze and Others at T-DOT</a:t>
            </a:r>
          </a:p>
        </p:txBody>
      </p:sp>
    </p:spTree>
    <p:extLst>
      <p:ext uri="{BB962C8B-B14F-4D97-AF65-F5344CB8AC3E}">
        <p14:creationId xmlns:p14="http://schemas.microsoft.com/office/powerpoint/2010/main" val="1166185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p_TDOT5 - Copy" descr="Map_TDOT5 - Copy">
            <a:hlinkClick r:id="" action="ppaction://media"/>
            <a:extLst>
              <a:ext uri="{FF2B5EF4-FFF2-40B4-BE49-F238E27FC236}">
                <a16:creationId xmlns:a16="http://schemas.microsoft.com/office/drawing/2014/main" id="{0948E8A7-5C8A-B246-969E-74BCAE702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9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7CE4353-F1C5-42D8-A221-B482BE44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44" y="146095"/>
            <a:ext cx="11838776" cy="613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dirty="0"/>
              <a:t>Key Idea: Proactive Emergency Response</a:t>
            </a:r>
          </a:p>
        </p:txBody>
      </p:sp>
      <p:pic>
        <p:nvPicPr>
          <p:cNvPr id="15" name="Picture 14" descr="A picture containing transport, outdoor, red, building&#10;&#10;Description automatically generated">
            <a:extLst>
              <a:ext uri="{FF2B5EF4-FFF2-40B4-BE49-F238E27FC236}">
                <a16:creationId xmlns:a16="http://schemas.microsoft.com/office/drawing/2014/main" id="{A1CFD1EB-E8BA-473C-8B31-17164E0A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"/>
                    </a14:imgEffect>
                  </a14:imgLayer>
                </a14:imgProps>
              </a:ext>
            </a:extLst>
          </a:blip>
          <a:srcRect l="23604" r="17761" b="-1"/>
          <a:stretch/>
        </p:blipFill>
        <p:spPr>
          <a:xfrm>
            <a:off x="19" y="821104"/>
            <a:ext cx="4794717" cy="5458398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7D006-0192-484D-8CB8-01D897302A32}"/>
              </a:ext>
            </a:extLst>
          </p:cNvPr>
          <p:cNvSpPr/>
          <p:nvPr/>
        </p:nvSpPr>
        <p:spPr>
          <a:xfrm>
            <a:off x="5195274" y="1565427"/>
            <a:ext cx="1831226" cy="1052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Online Demand Estimation Models</a:t>
            </a:r>
            <a:r>
              <a:rPr lang="en-US" sz="2000" baseline="30000" dirty="0"/>
              <a:t>[1]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91FBA-1DA1-49B1-ABC8-075652875624}"/>
              </a:ext>
            </a:extLst>
          </p:cNvPr>
          <p:cNvSpPr/>
          <p:nvPr/>
        </p:nvSpPr>
        <p:spPr>
          <a:xfrm>
            <a:off x="7646865" y="1565426"/>
            <a:ext cx="1831226" cy="10526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Anticipatory Stationing of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7AEAA-F2B0-41BF-B9DD-DCD3533B81E5}"/>
              </a:ext>
            </a:extLst>
          </p:cNvPr>
          <p:cNvSpPr/>
          <p:nvPr/>
        </p:nvSpPr>
        <p:spPr>
          <a:xfrm>
            <a:off x="10086663" y="1565426"/>
            <a:ext cx="1831226" cy="105264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Optimal Dispatch</a:t>
            </a:r>
            <a:r>
              <a:rPr lang="en-US" sz="2000" baseline="30000" dirty="0"/>
              <a:t>[1]</a:t>
            </a:r>
            <a:endParaRPr lang="en-US" sz="2000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09A3161-2599-4E79-B779-597360D941FD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8556581" y="-880269"/>
            <a:ext cx="1" cy="4891389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C58412-A73F-43A7-801C-7469AB106900}"/>
              </a:ext>
            </a:extLst>
          </p:cNvPr>
          <p:cNvSpPr/>
          <p:nvPr/>
        </p:nvSpPr>
        <p:spPr>
          <a:xfrm>
            <a:off x="5978321" y="917172"/>
            <a:ext cx="5083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Active Learning and Improvement Mechanisms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96DC58-16BB-41D4-860E-E375B4FC5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5567" y="3171583"/>
            <a:ext cx="3618795" cy="178975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F64AC683-D835-4971-A12A-38FE0D0FFD79}"/>
              </a:ext>
            </a:extLst>
          </p:cNvPr>
          <p:cNvSpPr/>
          <p:nvPr/>
        </p:nvSpPr>
        <p:spPr>
          <a:xfrm rot="5400000">
            <a:off x="6274145" y="1224468"/>
            <a:ext cx="268975" cy="3442260"/>
          </a:xfrm>
          <a:prstGeom prst="leftBrace">
            <a:avLst>
              <a:gd name="adj1" fmla="val 101244"/>
              <a:gd name="adj2" fmla="val 5922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244BDB-EE96-4D64-8D20-27CB11ED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37303" y="3158226"/>
            <a:ext cx="22669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6EE500-2DE5-4A0C-8C2C-FCD249A2316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026500" y="2091749"/>
            <a:ext cx="62036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7D6DF2-864F-4C86-92C7-B7A062594F2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9478091" y="2091749"/>
            <a:ext cx="6085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5EB06-791F-4A3D-87E1-D9460D031DE4}"/>
              </a:ext>
            </a:extLst>
          </p:cNvPr>
          <p:cNvSpPr/>
          <p:nvPr/>
        </p:nvSpPr>
        <p:spPr>
          <a:xfrm>
            <a:off x="8129764" y="2955498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9DC5FE0B-9564-4025-A598-7B24537C57A5}"/>
              </a:ext>
            </a:extLst>
          </p:cNvPr>
          <p:cNvSpPr/>
          <p:nvPr/>
        </p:nvSpPr>
        <p:spPr>
          <a:xfrm rot="5400000">
            <a:off x="10536290" y="1644793"/>
            <a:ext cx="268975" cy="2607483"/>
          </a:xfrm>
          <a:prstGeom prst="leftBrace">
            <a:avLst>
              <a:gd name="adj1" fmla="val 101244"/>
              <a:gd name="adj2" fmla="val 35973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6C1602-3051-4FFD-A3DD-F5FD74A64FB3}"/>
              </a:ext>
            </a:extLst>
          </p:cNvPr>
          <p:cNvSpPr/>
          <p:nvPr/>
        </p:nvSpPr>
        <p:spPr>
          <a:xfrm>
            <a:off x="4937912" y="4868164"/>
            <a:ext cx="11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Prediction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6A0DD8-D7D6-4558-AABC-0D270FB61B42}"/>
              </a:ext>
            </a:extLst>
          </p:cNvPr>
          <p:cNvSpPr/>
          <p:nvPr/>
        </p:nvSpPr>
        <p:spPr>
          <a:xfrm>
            <a:off x="6941001" y="4868164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Actual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26F474-3D23-41DD-994E-BEC70E8CD4E4}"/>
              </a:ext>
            </a:extLst>
          </p:cNvPr>
          <p:cNvSpPr/>
          <p:nvPr/>
        </p:nvSpPr>
        <p:spPr>
          <a:xfrm>
            <a:off x="9673748" y="4868164"/>
            <a:ext cx="200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Tree Search (MCTS)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AA9E62-F1DC-43E8-87B7-409161AF2A7A}"/>
              </a:ext>
            </a:extLst>
          </p:cNvPr>
          <p:cNvSpPr/>
          <p:nvPr/>
        </p:nvSpPr>
        <p:spPr>
          <a:xfrm>
            <a:off x="8583203" y="5703214"/>
            <a:ext cx="3488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https://statresp.ai</a:t>
            </a:r>
            <a:r>
              <a:rPr lang="en-US" sz="20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85A9E-536B-4779-8757-025F8737A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64928" y="64295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FE52DB-4837-4652-B38C-8F4645A167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8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DE6B-414B-4B95-A8E9-C60F276F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A7EE-3B8C-47B1-8518-FF060D3AA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8" y="921054"/>
            <a:ext cx="6161200" cy="1781954"/>
          </a:xfrm>
        </p:spPr>
        <p:txBody>
          <a:bodyPr/>
          <a:lstStyle/>
          <a:p>
            <a:r>
              <a:rPr lang="en-US" sz="2000" dirty="0"/>
              <a:t>Data Collection: Many factors are involved in road accidents, which requires collecting various types of data from assorted resources with different resolution and quality.</a:t>
            </a:r>
          </a:p>
          <a:p>
            <a:r>
              <a:rPr lang="en-US" sz="2000" dirty="0"/>
              <a:t>Sparsity: Although frequency of road accidents is high, when viewed from the perspective of total time and space, incidents are rare events. </a:t>
            </a:r>
          </a:p>
          <a:p>
            <a:r>
              <a:rPr lang="en-US" sz="2000" dirty="0"/>
              <a:t>Irregular incident occurrence: Accidents are random in nature, especially in high spatial-temporal resolution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B2E25-07DF-A24C-933B-476A1F1A9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89"/>
          <a:stretch/>
        </p:blipFill>
        <p:spPr>
          <a:xfrm>
            <a:off x="621437" y="3721575"/>
            <a:ext cx="6425593" cy="2518981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F2454D6-A93D-4F18-9BE4-4D23D901C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75" y="844062"/>
            <a:ext cx="4092879" cy="55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0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1F9CE-7B69-CF4B-B9C0-2DAB20B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approach</a:t>
            </a:r>
          </a:p>
        </p:txBody>
      </p:sp>
      <p:pic>
        <p:nvPicPr>
          <p:cNvPr id="4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219D75EE-6F52-334E-88A3-D2C113D2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6" y="1736756"/>
            <a:ext cx="6395607" cy="231840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3A2929E-40A1-704F-B20D-045E3BB62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4" r="6074"/>
          <a:stretch/>
        </p:blipFill>
        <p:spPr>
          <a:xfrm>
            <a:off x="7560347" y="1551350"/>
            <a:ext cx="4631653" cy="5306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8E9748-C719-4E43-9FE2-7DC7844EB589}"/>
              </a:ext>
            </a:extLst>
          </p:cNvPr>
          <p:cNvSpPr/>
          <p:nvPr/>
        </p:nvSpPr>
        <p:spPr>
          <a:xfrm>
            <a:off x="740196" y="44698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The goal is designing a function, 𝑓 (𝑋 | 𝑤, 𝜃), where 𝑋 represents a measure of incident occurrence such as a count or presence of incidents during a specific time period. 𝜃 represents the parameters regarding the model. </a:t>
            </a:r>
          </a:p>
        </p:txBody>
      </p:sp>
    </p:spTree>
    <p:extLst>
      <p:ext uri="{BB962C8B-B14F-4D97-AF65-F5344CB8AC3E}">
        <p14:creationId xmlns:p14="http://schemas.microsoft.com/office/powerpoint/2010/main" val="404478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56F0B49-264C-4B29-9541-69ECBF82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8" y="12099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/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70D5D-EC11-4FB8-993A-E74DB3CE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78" y="1085691"/>
            <a:ext cx="11201400" cy="46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1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B033-B948-D346-8BDC-A3B11AE2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AB93-3B5C-7747-8A00-76CC1FEDE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67" y="815852"/>
            <a:ext cx="5964560" cy="5266265"/>
          </a:xfrm>
        </p:spPr>
        <p:txBody>
          <a:bodyPr/>
          <a:lstStyle/>
          <a:p>
            <a:r>
              <a:rPr lang="en-US" dirty="0"/>
              <a:t>We evaluate our models using a modified p-median based allocation heuristics.</a:t>
            </a:r>
          </a:p>
          <a:p>
            <a:r>
              <a:rPr lang="en-US" dirty="0"/>
              <a:t>The objective of the standard p-median problem is to locate 𝑝 facilities(i.e. responders) such that the average demand-weighted distance between edges and their nearest facility is minimized.</a:t>
            </a:r>
          </a:p>
          <a:p>
            <a:r>
              <a:rPr lang="en-US" i="1" dirty="0"/>
              <a:t> We added a balancing </a:t>
            </a:r>
            <a:r>
              <a:rPr lang="en-US" dirty="0"/>
              <a:t>called 𝛼. As it increases responders (green dots ) are tightly packed around high demand areas (red).</a:t>
            </a:r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10DDA-0464-3F46-9F48-02413C62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96" y="998425"/>
            <a:ext cx="5060377" cy="243057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1745DE6-DE38-EA4D-96B9-119452EC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951" y="3678380"/>
            <a:ext cx="5340504" cy="1527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EE59BF-CBCD-7E4A-B9AE-2EFF5E7C7DBF}"/>
              </a:ext>
            </a:extLst>
          </p:cNvPr>
          <p:cNvSpPr txBox="1"/>
          <p:nvPr/>
        </p:nvSpPr>
        <p:spPr>
          <a:xfrm>
            <a:off x="7010328" y="5289077"/>
            <a:ext cx="474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of increasing alpha. Our experiment show that 0.5≤𝛼≤1 provides best results  and reduces overall  travel distance.</a:t>
            </a:r>
          </a:p>
        </p:txBody>
      </p:sp>
    </p:spTree>
    <p:extLst>
      <p:ext uri="{BB962C8B-B14F-4D97-AF65-F5344CB8AC3E}">
        <p14:creationId xmlns:p14="http://schemas.microsoft.com/office/powerpoint/2010/main" val="136859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A2DE5-2F57-FB4D-9DCC-9A87B625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400"/>
              <a:t>Prediction and Allocation 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9C543-25D0-2141-920F-1F3920BB3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21673"/>
            <a:ext cx="7390294" cy="1744287"/>
          </a:xfrm>
        </p:spPr>
        <p:txBody>
          <a:bodyPr anchor="ctr">
            <a:normAutofit fontScale="85000" lnSpcReduction="20000"/>
          </a:bodyPr>
          <a:lstStyle/>
          <a:p>
            <a:pPr marL="457200" indent="-457200"/>
            <a:r>
              <a:rPr lang="en-US" sz="2000" dirty="0"/>
              <a:t>Different modeling paradigm (Logistic regression, neural network, random forest, Zero inflated Poisson) and parameters (𝛼 – concentration and p - # responders) were explored. Existing work use hotspot analysis which fails in such sparse datasets.</a:t>
            </a:r>
          </a:p>
          <a:p>
            <a:pPr marL="457200" indent="-457200"/>
            <a:r>
              <a:rPr lang="en-US" sz="2000" dirty="0"/>
              <a:t>Green Cells show best performance. </a:t>
            </a:r>
          </a:p>
          <a:p>
            <a:pPr marL="457200" indent="-457200"/>
            <a:r>
              <a:rPr lang="en-US" sz="2000" dirty="0"/>
              <a:t>Note the classical accuracy measure is not the best metric for evaluation due to sparsity and class imbalance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15141-66E0-664E-9A39-4FB40C19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8" y="2070064"/>
            <a:ext cx="11199674" cy="4729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74537-FDAE-184A-B717-C608151C0CE8}"/>
              </a:ext>
            </a:extLst>
          </p:cNvPr>
          <p:cNvSpPr/>
          <p:nvPr/>
        </p:nvSpPr>
        <p:spPr>
          <a:xfrm>
            <a:off x="249383" y="3429000"/>
            <a:ext cx="11831782" cy="240376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3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19DF-0618-AF41-976E-5E9A7361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4E3C-AE15-3241-BF89-0F1D4A8B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Vazirizade </a:t>
            </a:r>
            <a:r>
              <a:rPr lang="en-US" sz="2400" dirty="0" err="1"/>
              <a:t>et.al</a:t>
            </a:r>
            <a:r>
              <a:rPr lang="en-US" sz="2400" dirty="0"/>
              <a:t>. Learning Incident Prediction Models Over Large Geographical Areas for Emergency Response Systems. Submitted to KDD 2021</a:t>
            </a:r>
          </a:p>
          <a:p>
            <a:r>
              <a:rPr lang="en-US" sz="2400" dirty="0" err="1"/>
              <a:t>Yasas</a:t>
            </a:r>
            <a:r>
              <a:rPr lang="en-US" sz="2400" dirty="0"/>
              <a:t> Senarath, Saideep Nannapaneni, Hemant Purohit, and Abhishek Dubey. </a:t>
            </a:r>
            <a:r>
              <a:rPr lang="en-US" sz="2400" dirty="0">
                <a:hlinkClick r:id="rId2"/>
              </a:rPr>
              <a:t> Emergency Incident Detection from Crowdsourced Waze Data using Bayesian Information Fusion </a:t>
            </a:r>
            <a:r>
              <a:rPr lang="en-US" sz="2400" dirty="0"/>
              <a:t>. IEEE/WIC/ACM International Joint Conference On Web Intelligence And Intelligent Agent Technology. WI-IAT 2020.</a:t>
            </a:r>
          </a:p>
          <a:p>
            <a:r>
              <a:rPr lang="en-US" sz="2400" dirty="0">
                <a:hlinkClick r:id="rId3"/>
              </a:rPr>
              <a:t>Designing Emergency Response Pipelines : Lessons and Challenges</a:t>
            </a:r>
            <a:br>
              <a:rPr lang="en-US" sz="2400" dirty="0"/>
            </a:br>
            <a:r>
              <a:rPr lang="en-US" sz="2400" dirty="0" err="1"/>
              <a:t>Ayan</a:t>
            </a:r>
            <a:r>
              <a:rPr lang="en-US" sz="2400" dirty="0"/>
              <a:t> Mukhopadhyay </a:t>
            </a:r>
            <a:r>
              <a:rPr lang="en-US" sz="2400" dirty="0" err="1"/>
              <a:t>et.al</a:t>
            </a:r>
            <a:r>
              <a:rPr lang="en-US" sz="2400" dirty="0"/>
              <a:t> The AAAI Fall Symposium Series Workshop on AI for Social Good. AAAI Fall Symposium Series 2020.</a:t>
            </a:r>
          </a:p>
          <a:p>
            <a:r>
              <a:rPr lang="en-US" sz="2400" dirty="0">
                <a:hlinkClick r:id="rId4"/>
              </a:rPr>
              <a:t>A Review of Incident Prediction, Resource Allocation, and Dispatch Models for Emergency Management</a:t>
            </a:r>
            <a:r>
              <a:rPr lang="en-US" sz="2400" dirty="0"/>
              <a:t>. </a:t>
            </a:r>
            <a:r>
              <a:rPr lang="en-US" sz="2400" dirty="0" err="1"/>
              <a:t>Ayan</a:t>
            </a:r>
            <a:r>
              <a:rPr lang="en-US" sz="2400" dirty="0"/>
              <a:t> Mukhopadhyay </a:t>
            </a:r>
            <a:r>
              <a:rPr lang="en-US" sz="2400" dirty="0" err="1"/>
              <a:t>et.al</a:t>
            </a:r>
            <a:r>
              <a:rPr lang="en-US" sz="2400" dirty="0"/>
              <a:t> submitted to IEEE Intelligent Transportation.</a:t>
            </a:r>
          </a:p>
          <a:p>
            <a:r>
              <a:rPr lang="en-US" sz="2400" dirty="0"/>
              <a:t>Full list available at our webpage https://</a:t>
            </a:r>
            <a:r>
              <a:rPr lang="en-US" sz="2400" dirty="0" err="1"/>
              <a:t>statresp.ai</a:t>
            </a:r>
            <a:r>
              <a:rPr lang="en-US" sz="2400" dirty="0"/>
              <a:t>/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6982112"/>
      </p:ext>
    </p:extLst>
  </p:cSld>
  <p:clrMapOvr>
    <a:masterClrMapping/>
  </p:clrMapOvr>
</p:sld>
</file>

<file path=ppt/theme/theme1.xml><?xml version="1.0" encoding="utf-8"?>
<a:theme xmlns:a="http://schemas.openxmlformats.org/drawingml/2006/main" name="ResilientCPS-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2F64093EE03459BFF828057CE0CFC" ma:contentTypeVersion="12" ma:contentTypeDescription="Create a new document." ma:contentTypeScope="" ma:versionID="2a1ffb56fbaefa81d45bd61089076200">
  <xsd:schema xmlns:xsd="http://www.w3.org/2001/XMLSchema" xmlns:xs="http://www.w3.org/2001/XMLSchema" xmlns:p="http://schemas.microsoft.com/office/2006/metadata/properties" xmlns:ns2="647ba510-c04b-4218-9104-a4558f4a7467" xmlns:ns3="6f209568-01fa-40a4-a98b-67ef403bf840" targetNamespace="http://schemas.microsoft.com/office/2006/metadata/properties" ma:root="true" ma:fieldsID="1e2c0f9d5958f27d45702efa176829b2" ns2:_="" ns3:_="">
    <xsd:import namespace="647ba510-c04b-4218-9104-a4558f4a7467"/>
    <xsd:import namespace="6f209568-01fa-40a4-a98b-67ef403bf8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7ba510-c04b-4218-9104-a4558f4a7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09568-01fa-40a4-a98b-67ef403bf8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e9f63d15-c15f-4439-9628-f5715f155ca9}" ma:internalName="TaxCatchAll" ma:showField="CatchAllData" ma:web="6f209568-01fa-40a4-a98b-67ef403bf8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209568-01fa-40a4-a98b-67ef403bf840" xsi:nil="true"/>
    <lcf76f155ced4ddcb4097134ff3c332f xmlns="647ba510-c04b-4218-9104-a4558f4a746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013BAC5-6C17-42A1-968D-0FBA589C4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7AA02-D639-4658-838F-8403C5F34099}"/>
</file>

<file path=customXml/itemProps3.xml><?xml version="1.0" encoding="utf-8"?>
<ds:datastoreItem xmlns:ds="http://schemas.openxmlformats.org/officeDocument/2006/customXml" ds:itemID="{C8C75174-0278-44F9-9D9D-F7C7A3E5A362}">
  <ds:schemaRefs>
    <ds:schemaRef ds:uri="http://purl.org/dc/dcmitype/"/>
    <ds:schemaRef ds:uri="645e260e-8863-415e-bcf8-99b5a6e01e0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6071f1bf-a84b-4207-a289-057f61afcaa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652</Words>
  <Application>Microsoft Office PowerPoint</Application>
  <PresentationFormat>Widescreen</PresentationFormat>
  <Paragraphs>58</Paragraphs>
  <Slides>10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ResilientCPS-v5</vt:lpstr>
      <vt:lpstr>Office Theme</vt:lpstr>
      <vt:lpstr>CRASH Predictive Analytics:  Using Machine Learning to Improve Highway Safety </vt:lpstr>
      <vt:lpstr>PowerPoint Presentation</vt:lpstr>
      <vt:lpstr>Key Idea: Proactive Emergency Response</vt:lpstr>
      <vt:lpstr>Challenges</vt:lpstr>
      <vt:lpstr>Our approach</vt:lpstr>
      <vt:lpstr>Dashboard</vt:lpstr>
      <vt:lpstr>Evaluation</vt:lpstr>
      <vt:lpstr>Prediction and Allocation Results</vt:lpstr>
      <vt:lpstr>Key Publications</vt:lpstr>
      <vt:lpstr>Followup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Predictive Analytics:  Using Machine Learning to Improve Highway Safety</dc:title>
  <dc:creator>Dubey, Abhishek</dc:creator>
  <cp:lastModifiedBy>Dubey, Abhishek</cp:lastModifiedBy>
  <cp:revision>326</cp:revision>
  <dcterms:created xsi:type="dcterms:W3CDTF">2020-11-04T19:12:22Z</dcterms:created>
  <dcterms:modified xsi:type="dcterms:W3CDTF">2022-04-27T23:36:46Z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0x0101007B95F9D191312C47A113DE634BF84919</vt:lpwstr>
  </property>
</Properties>
</file>